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281" r:id="rId4"/>
    <p:sldId id="277" r:id="rId5"/>
    <p:sldId id="285" r:id="rId6"/>
    <p:sldId id="278" r:id="rId7"/>
    <p:sldId id="279" r:id="rId8"/>
    <p:sldId id="28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69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rl_martinez.CSJ\Desktop\Presentaci&#243;n%20Juzgados%20Penales%202016%20-%202019\2019\RESUMEN%20PARA%20GRAFIC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rl_martinez.CSJ\Desktop\Presentaci&#243;n%20Juzgados%20Penales%202016%20-%202019\2019\Julio\Semana%2022%20Control%20de%20Audiencias%2008%20al%2012%20de%20julio%20201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PY" sz="2000" b="1"/>
              <a:t>COMPARATIVO DE AUDIENCIAS SEMANALES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919341377908341E-2"/>
          <c:y val="0.14619409138139"/>
          <c:w val="0.9520806465268844"/>
          <c:h val="0.795385450236441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'HOJA 1'!$B$3</c:f>
              <c:strCache>
                <c:ptCount val="1"/>
                <c:pt idx="0">
                  <c:v>AUDIENCIAS REALIZADAS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18E-2"/>
                  <c:y val="-5.2805269550111576E-2"/>
                </c:manualLayout>
              </c:layout>
              <c:tx>
                <c:rich>
                  <a:bodyPr/>
                  <a:lstStyle/>
                  <a:p>
                    <a:fld id="{2F3E9A75-1F60-4355-830E-CA1A715DA6BC}" type="VALUE">
                      <a:rPr lang="en-US"/>
                      <a:pPr/>
                      <a:t>[VALOR]</a:t>
                    </a:fld>
                    <a:r>
                      <a:rPr lang="en-US"/>
                      <a:t>  </a:t>
                    </a:r>
                  </a:p>
                  <a:p>
                    <a:r>
                      <a:rPr lang="en-US"/>
                      <a:t>    46 %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6530989324063319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F1C13C00-D2D1-46F4-83BD-91E63ACDF99D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51 %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 al 5 de Julio </c:v>
                </c:pt>
                <c:pt idx="1">
                  <c:v>Semana del 8 al 12 de Julio </c:v>
                </c:pt>
              </c:strCache>
            </c:strRef>
          </c:cat>
          <c:val>
            <c:numRef>
              <c:f>'HOJA 1'!$B$4:$B$5</c:f>
              <c:numCache>
                <c:formatCode>General</c:formatCode>
                <c:ptCount val="2"/>
                <c:pt idx="0">
                  <c:v>68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B9B-4B1B-9F38-CABA74493802}"/>
            </c:ext>
          </c:extLst>
        </c:ser>
        <c:ser>
          <c:idx val="1"/>
          <c:order val="1"/>
          <c:tx>
            <c:strRef>
              <c:f>'HOJA 1'!$D$3</c:f>
              <c:strCache>
                <c:ptCount val="1"/>
                <c:pt idx="0">
                  <c:v>AUDIENCIAS SUSPENDIDAS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0365772796419228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7B7B9091-715D-4432-90D3-CF44999977F9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54 %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2.8985510396581992E-2"/>
                  <c:y val="-6.3366323460133891E-2"/>
                </c:manualLayout>
              </c:layout>
              <c:tx>
                <c:rich>
                  <a:bodyPr/>
                  <a:lstStyle/>
                  <a:p>
                    <a:fld id="{E2FB09E3-870B-4862-8AA4-78359E1D6B38}" type="VALUE">
                      <a:rPr lang="en-US"/>
                      <a:pPr/>
                      <a:t>[VALOR]</a:t>
                    </a:fld>
                    <a:endParaRPr lang="en-US"/>
                  </a:p>
                  <a:p>
                    <a:r>
                      <a:rPr lang="en-US"/>
                      <a:t>    49 %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B9B-4B1B-9F38-CABA74493802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'HOJA 1'!$A$4:$A$5</c:f>
              <c:strCache>
                <c:ptCount val="2"/>
                <c:pt idx="0">
                  <c:v>Semana del 1 al 5 de Julio </c:v>
                </c:pt>
                <c:pt idx="1">
                  <c:v>Semana del 8 al 12 de Julio </c:v>
                </c:pt>
              </c:strCache>
            </c:strRef>
          </c:cat>
          <c:val>
            <c:numRef>
              <c:f>'HOJA 1'!$D$4:$D$5</c:f>
              <c:numCache>
                <c:formatCode>General</c:formatCode>
                <c:ptCount val="2"/>
                <c:pt idx="0">
                  <c:v>81</c:v>
                </c:pt>
                <c:pt idx="1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B9B-4B1B-9F38-CABA744938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4355896"/>
        <c:axId val="234358248"/>
        <c:axId val="0"/>
      </c:bar3DChart>
      <c:catAx>
        <c:axId val="23435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34358248"/>
        <c:crosses val="autoZero"/>
        <c:auto val="1"/>
        <c:lblAlgn val="ctr"/>
        <c:lblOffset val="100"/>
        <c:noMultiLvlLbl val="0"/>
      </c:catAx>
      <c:valAx>
        <c:axId val="234358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PY"/>
          </a:p>
        </c:txPr>
        <c:crossAx val="234355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848435945601892"/>
          <c:y val="8.897043445431578E-2"/>
          <c:w val="0.35818493972872301"/>
          <c:h val="4.45547580250496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P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P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'[Semana 22 Control de Audiencias 08 al 12 de julio 2019.xlsx]JUZGADOS'!$C$1</c:f>
              <c:strCache>
                <c:ptCount val="1"/>
                <c:pt idx="0">
                  <c:v>Realizadas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22 Control de Audiencias 08 al 12 de julio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22 Control de Audiencias 08 al 12 de julio 2019.xlsx]JUZGADOS'!$C$2:$C$17</c:f>
              <c:numCache>
                <c:formatCode>General</c:formatCode>
                <c:ptCount val="16"/>
                <c:pt idx="0">
                  <c:v>6</c:v>
                </c:pt>
                <c:pt idx="1">
                  <c:v>4</c:v>
                </c:pt>
                <c:pt idx="2">
                  <c:v>1</c:v>
                </c:pt>
                <c:pt idx="3">
                  <c:v>8</c:v>
                </c:pt>
                <c:pt idx="4">
                  <c:v>6</c:v>
                </c:pt>
                <c:pt idx="5">
                  <c:v>6</c:v>
                </c:pt>
                <c:pt idx="6">
                  <c:v>4</c:v>
                </c:pt>
                <c:pt idx="7">
                  <c:v>5</c:v>
                </c:pt>
                <c:pt idx="8">
                  <c:v>1</c:v>
                </c:pt>
                <c:pt idx="9">
                  <c:v>6</c:v>
                </c:pt>
                <c:pt idx="10">
                  <c:v>7</c:v>
                </c:pt>
                <c:pt idx="11">
                  <c:v>7</c:v>
                </c:pt>
                <c:pt idx="12">
                  <c:v>6</c:v>
                </c:pt>
                <c:pt idx="13">
                  <c:v>2</c:v>
                </c:pt>
                <c:pt idx="14">
                  <c:v>5</c:v>
                </c:pt>
                <c:pt idx="1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3E-44B7-8B50-6EFDC2ABFCC3}"/>
            </c:ext>
          </c:extLst>
        </c:ser>
        <c:ser>
          <c:idx val="1"/>
          <c:order val="1"/>
          <c:tx>
            <c:strRef>
              <c:f>'[Semana 22 Control de Audiencias 08 al 12 de julio 2019.xlsx]JUZGADOS'!$D$1</c:f>
              <c:strCache>
                <c:ptCount val="1"/>
                <c:pt idx="0">
                  <c:v>Suspendidas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s-ES"/>
                </a:pPr>
                <a:endParaRPr lang="es-P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'[Semana 22 Control de Audiencias 08 al 12 de julio 2019.xlsx]JUZGADOS'!$B$2:$B$17</c:f>
              <c:strCache>
                <c:ptCount val="16"/>
                <c:pt idx="0">
                  <c:v>Juzgado Penal de Garantias 1</c:v>
                </c:pt>
                <c:pt idx="1">
                  <c:v>Juzgado Penal de Garantias 2</c:v>
                </c:pt>
                <c:pt idx="2">
                  <c:v>Juzgado Penal de Garantias 3</c:v>
                </c:pt>
                <c:pt idx="3">
                  <c:v>Juzgado Penal de Garantias 4</c:v>
                </c:pt>
                <c:pt idx="4">
                  <c:v>Juzgado Penal de Garantias 5</c:v>
                </c:pt>
                <c:pt idx="5">
                  <c:v>Juzgado Penal de Garantias 6</c:v>
                </c:pt>
                <c:pt idx="6">
                  <c:v>Juzgado Penal de Garantias 7</c:v>
                </c:pt>
                <c:pt idx="7">
                  <c:v>Juzgado Penal de Garantias 8</c:v>
                </c:pt>
                <c:pt idx="8">
                  <c:v>Juzgado Penal de Garantias 9</c:v>
                </c:pt>
                <c:pt idx="9">
                  <c:v>Juzgado Penal de Garantias 10</c:v>
                </c:pt>
                <c:pt idx="10">
                  <c:v>Juzgado Penal de Garantias 11</c:v>
                </c:pt>
                <c:pt idx="11">
                  <c:v>Juzgado Penal de Garantias 12</c:v>
                </c:pt>
                <c:pt idx="12">
                  <c:v>Juzgado Penal de Garantias Delitos Economicos</c:v>
                </c:pt>
                <c:pt idx="13">
                  <c:v>Juzgado Penal de Garantias Delitos Economicos</c:v>
                </c:pt>
                <c:pt idx="14">
                  <c:v>Juzgado Penal de la Adolescencia 1er turno</c:v>
                </c:pt>
                <c:pt idx="15">
                  <c:v>Juzgado Penal de la Adolescencia 2do turno</c:v>
                </c:pt>
              </c:strCache>
            </c:strRef>
          </c:cat>
          <c:val>
            <c:numRef>
              <c:f>'[Semana 22 Control de Audiencias 08 al 12 de julio 2019.xlsx]JUZGADOS'!$D$2:$D$17</c:f>
              <c:numCache>
                <c:formatCode>General</c:formatCode>
                <c:ptCount val="16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8</c:v>
                </c:pt>
                <c:pt idx="5">
                  <c:v>2</c:v>
                </c:pt>
                <c:pt idx="6">
                  <c:v>9</c:v>
                </c:pt>
                <c:pt idx="7">
                  <c:v>5</c:v>
                </c:pt>
                <c:pt idx="8">
                  <c:v>4</c:v>
                </c:pt>
                <c:pt idx="9">
                  <c:v>6</c:v>
                </c:pt>
                <c:pt idx="10">
                  <c:v>4</c:v>
                </c:pt>
                <c:pt idx="11">
                  <c:v>7</c:v>
                </c:pt>
                <c:pt idx="12">
                  <c:v>1</c:v>
                </c:pt>
                <c:pt idx="13">
                  <c:v>2</c:v>
                </c:pt>
                <c:pt idx="14">
                  <c:v>5</c:v>
                </c:pt>
                <c:pt idx="1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23E-44B7-8B50-6EFDC2ABFCC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6450720"/>
        <c:axId val="336453856"/>
      </c:barChart>
      <c:catAx>
        <c:axId val="336450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 sz="800" b="0"/>
            </a:pPr>
            <a:endParaRPr lang="es-PY"/>
          </a:p>
        </c:txPr>
        <c:crossAx val="336453856"/>
        <c:crosses val="autoZero"/>
        <c:auto val="1"/>
        <c:lblAlgn val="ctr"/>
        <c:lblOffset val="100"/>
        <c:noMultiLvlLbl val="0"/>
      </c:catAx>
      <c:valAx>
        <c:axId val="3364538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6450720"/>
        <c:crosses val="autoZero"/>
        <c:crossBetween val="between"/>
      </c:valAx>
      <c:spPr>
        <a:noFill/>
        <a:ln w="25400">
          <a:noFill/>
        </a:ln>
      </c:spPr>
    </c:plotArea>
    <c:legend>
      <c:legendPos val="t"/>
      <c:layout>
        <c:manualLayout>
          <c:xMode val="edge"/>
          <c:yMode val="edge"/>
          <c:x val="0.38938579592668604"/>
          <c:y val="5.5909477457454261E-2"/>
          <c:w val="0.19404692297695311"/>
          <c:h val="4.6710180821472255E-2"/>
        </c:manualLayout>
      </c:layout>
      <c:overlay val="0"/>
      <c:txPr>
        <a:bodyPr/>
        <a:lstStyle/>
        <a:p>
          <a:pPr>
            <a:defRPr lang="es-ES" sz="1300" b="1"/>
          </a:pPr>
          <a:endParaRPr lang="es-P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01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83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31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4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96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43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644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106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840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611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26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7CE-A70D-466B-A13F-23A5FDB69223}" type="datetimeFigureOut">
              <a:rPr lang="en-US" smtClean="0"/>
              <a:pPr/>
              <a:t>7/16/2019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33D03-E606-4A6B-A335-279C5E9A9ED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3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81" t="32557" b="32576"/>
          <a:stretch/>
        </p:blipFill>
        <p:spPr>
          <a:xfrm>
            <a:off x="1293340" y="65903"/>
            <a:ext cx="9947332" cy="34004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CuadroTexto 2"/>
          <p:cNvSpPr txBox="1"/>
          <p:nvPr/>
        </p:nvSpPr>
        <p:spPr>
          <a:xfrm>
            <a:off x="2624466" y="5442755"/>
            <a:ext cx="9439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Y" dirty="0" smtClean="0">
                <a:solidFill>
                  <a:schemeClr val="bg1"/>
                </a:solidFill>
                <a:latin typeface="Apple Chancery" panose="03020702040506060504" pitchFamily="66" charset="0"/>
              </a:rPr>
              <a:t> </a:t>
            </a:r>
            <a:endParaRPr lang="es-PY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17554" y="2958566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sp>
        <p:nvSpPr>
          <p:cNvPr id="7" name="Título 3"/>
          <p:cNvSpPr txBox="1">
            <a:spLocks/>
          </p:cNvSpPr>
          <p:nvPr/>
        </p:nvSpPr>
        <p:spPr>
          <a:xfrm>
            <a:off x="1293340" y="3974229"/>
            <a:ext cx="9947332" cy="18973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7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ESTADÍSTICAS DE AUDIENCIAS PRELIMINARES</a:t>
            </a:r>
            <a: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4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PY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Julio </a:t>
            </a:r>
            <a:r>
              <a:rPr lang="es-PY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0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846544" y="1319688"/>
            <a:ext cx="9144000" cy="2387600"/>
          </a:xfrm>
        </p:spPr>
        <p:txBody>
          <a:bodyPr>
            <a:normAutofit/>
          </a:bodyPr>
          <a:lstStyle/>
          <a:p>
            <a:r>
              <a:rPr lang="es-MX" sz="5400" b="1" i="1" dirty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JUZGADOS PENALES DE GARANTÍAS DE LA CAPITAL</a:t>
            </a:r>
            <a:endParaRPr lang="en-US" sz="5400" b="1" i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>
          <a:xfrm>
            <a:off x="1949518" y="3411986"/>
            <a:ext cx="9144000" cy="1420227"/>
          </a:xfrm>
        </p:spPr>
        <p:txBody>
          <a:bodyPr>
            <a:normAutofit/>
          </a:bodyPr>
          <a:lstStyle/>
          <a:p>
            <a:endParaRPr lang="es-MX" sz="4000" dirty="0" smtClean="0"/>
          </a:p>
          <a:p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</a:t>
            </a:r>
            <a:r>
              <a:rPr lang="es-MX" sz="3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MX" sz="3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AUDIENCIAS </a:t>
            </a:r>
            <a:endParaRPr lang="en-US" sz="3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ítulo 3"/>
          <p:cNvSpPr txBox="1">
            <a:spLocks/>
          </p:cNvSpPr>
          <p:nvPr/>
        </p:nvSpPr>
        <p:spPr>
          <a:xfrm>
            <a:off x="1846544" y="5015113"/>
            <a:ext cx="9144000" cy="1110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 el marco del Acuerdo de Solución Amistosa </a:t>
            </a:r>
          </a:p>
          <a:p>
            <a:r>
              <a:rPr lang="es-MX" sz="3000" b="1" dirty="0" smtClean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Jorge Patiño Palacios – C.I.D.H.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9003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614338" y="1654175"/>
            <a:ext cx="9250704" cy="1096100"/>
          </a:xfrm>
        </p:spPr>
        <p:txBody>
          <a:bodyPr>
            <a:normAutofit fontScale="90000"/>
          </a:bodyPr>
          <a:lstStyle/>
          <a:p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Seguimiento de Audiencias Programadas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s-PY" sz="32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Semana del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Julio de 2019 </a:t>
            </a:r>
            <a:b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PY" sz="3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PY" sz="27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Sostenibilidad de la base de datos</a:t>
            </a:r>
            <a:endParaRPr lang="en-US" sz="3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971"/>
              </p:ext>
            </p:extLst>
          </p:nvPr>
        </p:nvGraphicFramePr>
        <p:xfrm>
          <a:off x="1410788" y="3111166"/>
          <a:ext cx="9652561" cy="3149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90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909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226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1681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COMPARATIVO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Realizadas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000" u="none" strike="noStrike" dirty="0">
                          <a:effectLst/>
                        </a:rPr>
                        <a:t>Audiencias Suspendidas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272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(1 al 5 de Julio)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68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72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46 %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54 %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432">
                <a:tc rowSpan="2">
                  <a:txBody>
                    <a:bodyPr/>
                    <a:lstStyle/>
                    <a:p>
                      <a:pPr lvl="2" algn="l" rtl="0" fontAlgn="ctr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SEMANA ACTUAL</a:t>
                      </a:r>
                    </a:p>
                    <a:p>
                      <a:pPr lvl="2" algn="l" rtl="0" fontAlgn="ctr"/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s-PY" sz="14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Julio)</a:t>
                      </a:r>
                      <a:endParaRPr lang="es-PY" sz="14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es-PY" sz="1800" b="1" u="none" strike="noStrike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</a:t>
                      </a:r>
                      <a:endParaRPr lang="es-PY" sz="1800" b="1" u="none" strike="noStrike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4142">
                <a:tc vMerge="1">
                  <a:txBody>
                    <a:bodyPr/>
                    <a:lstStyle/>
                    <a:p>
                      <a:endParaRPr lang="es-P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 </a:t>
                      </a:r>
                      <a:r>
                        <a:rPr lang="es-PY" sz="1800" b="1" u="none" strike="noStrike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10882" y="6511862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ángulo 22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375906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ángulo 19"/>
          <p:cNvSpPr/>
          <p:nvPr/>
        </p:nvSpPr>
        <p:spPr>
          <a:xfrm>
            <a:off x="10881" y="6511863"/>
            <a:ext cx="169818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22552" y="184559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  <p:graphicFrame>
        <p:nvGraphicFramePr>
          <p:cNvPr id="23" name="Gráfico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5493154"/>
              </p:ext>
            </p:extLst>
          </p:nvPr>
        </p:nvGraphicFramePr>
        <p:xfrm>
          <a:off x="544932" y="801468"/>
          <a:ext cx="11389518" cy="59816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8084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1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550494"/>
              </p:ext>
            </p:extLst>
          </p:nvPr>
        </p:nvGraphicFramePr>
        <p:xfrm>
          <a:off x="287382" y="887231"/>
          <a:ext cx="11904618" cy="5722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64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682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2239">
                <a:tc>
                  <a:txBody>
                    <a:bodyPr/>
                    <a:lstStyle/>
                    <a:p>
                      <a:r>
                        <a:rPr lang="es-PY" sz="3400" dirty="0" smtClean="0"/>
                        <a:t>Motivos de suspensión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3400" dirty="0" smtClean="0"/>
                        <a:t>Semana actual</a:t>
                      </a:r>
                      <a:endParaRPr lang="es-PY" sz="3400" dirty="0"/>
                    </a:p>
                  </a:txBody>
                  <a:tcPr anchor="ctr"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Incomparecencia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Pedidos de Suspensión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</a:t>
                      </a:r>
                      <a:r>
                        <a:rPr lang="es-PY" sz="2800" baseline="0" dirty="0" smtClean="0"/>
                        <a:t>de notificación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Falta de traslado</a:t>
                      </a:r>
                      <a:r>
                        <a:rPr lang="es-PY" sz="2800" baseline="0" dirty="0" smtClean="0"/>
                        <a:t> de penitenciaria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PY" sz="28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02239">
                <a:tc>
                  <a:txBody>
                    <a:bodyPr/>
                    <a:lstStyle/>
                    <a:p>
                      <a:r>
                        <a:rPr lang="es-PY" sz="2800" dirty="0" smtClean="0"/>
                        <a:t>Planteos procesales</a:t>
                      </a:r>
                      <a:endParaRPr lang="es-PY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PY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00849">
                <a:tc>
                  <a:txBody>
                    <a:bodyPr/>
                    <a:lstStyle/>
                    <a:p>
                      <a:endParaRPr lang="es-PY" sz="700" dirty="0" smtClean="0"/>
                    </a:p>
                    <a:p>
                      <a:r>
                        <a:rPr lang="es-PY" sz="2800" dirty="0" smtClean="0"/>
                        <a:t>Renuncia/ Cambio de la Defensa</a:t>
                      </a:r>
                      <a:r>
                        <a:rPr lang="es-PY" sz="2800" baseline="0" dirty="0" smtClean="0"/>
                        <a:t> </a:t>
                      </a:r>
                    </a:p>
                    <a:p>
                      <a:endParaRPr lang="es-PY" sz="2800" baseline="0" dirty="0" smtClean="0"/>
                    </a:p>
                    <a:p>
                      <a:pPr algn="ctr"/>
                      <a:r>
                        <a:rPr lang="es-PY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PY" sz="28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  <a:p>
                      <a:pPr algn="ctr"/>
                      <a:endParaRPr lang="es-PY" sz="28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s-PY" sz="28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s-PY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24" name="Conector recto 23"/>
          <p:cNvCxnSpPr/>
          <p:nvPr/>
        </p:nvCxnSpPr>
        <p:spPr>
          <a:xfrm flipV="1">
            <a:off x="287382" y="5875065"/>
            <a:ext cx="11904618" cy="32952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ángulo 24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198324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264849" y="1241692"/>
            <a:ext cx="7949683" cy="638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2800" b="1" i="1" dirty="0" smtClean="0">
                <a:solidFill>
                  <a:srgbClr val="4B697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Motivos de suspensión de Audiencias Preliminares Imputables a:</a:t>
            </a:r>
            <a:endParaRPr lang="es-PY" sz="2800" b="1" i="1" dirty="0">
              <a:solidFill>
                <a:srgbClr val="4B697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415197"/>
              </p:ext>
            </p:extLst>
          </p:nvPr>
        </p:nvGraphicFramePr>
        <p:xfrm>
          <a:off x="430452" y="2226304"/>
          <a:ext cx="11618478" cy="3929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6946"/>
                <a:gridCol w="1140937"/>
                <a:gridCol w="1090000"/>
                <a:gridCol w="1149347"/>
                <a:gridCol w="1147666"/>
                <a:gridCol w="1147665"/>
                <a:gridCol w="2565917"/>
              </a:tblGrid>
              <a:tr h="11869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2400" u="none" strike="noStrike" dirty="0" smtClean="0">
                          <a:effectLst/>
                        </a:rPr>
                        <a:t>Motivos</a:t>
                      </a:r>
                      <a:r>
                        <a:rPr lang="es-PY" sz="2400" u="none" strike="noStrike" baseline="0" dirty="0" smtClean="0">
                          <a:effectLst/>
                        </a:rPr>
                        <a:t> de suspensión</a:t>
                      </a:r>
                      <a:r>
                        <a:rPr lang="es-PY" sz="2400" u="none" strike="noStrike" dirty="0" smtClean="0">
                          <a:effectLst/>
                        </a:rPr>
                        <a:t> imputables a:</a:t>
                      </a:r>
                      <a:endParaRPr lang="es-PY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Ministerio Público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Defensoría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Defensa Privada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Imputado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Otros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u="none" strike="noStrike" dirty="0">
                          <a:effectLst/>
                        </a:rPr>
                        <a:t>Semana actual </a:t>
                      </a:r>
                      <a:endParaRPr lang="es-PY" sz="1500" u="none" strike="noStrike" dirty="0" smtClean="0">
                        <a:effectLst/>
                      </a:endParaRPr>
                    </a:p>
                    <a:p>
                      <a:pPr algn="ctr" rtl="0" fontAlgn="ctr"/>
                      <a:r>
                        <a:rPr lang="es-PY" sz="1500" u="none" strike="noStrike" dirty="0" smtClean="0">
                          <a:effectLst/>
                        </a:rPr>
                        <a:t>Sub-totales</a:t>
                      </a:r>
                      <a:endParaRPr lang="es-PY" sz="15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4B697F"/>
                    </a:solidFill>
                  </a:tcPr>
                </a:tc>
              </a:tr>
              <a:tr h="971351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Incomparecencia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856735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Pedidos de Suspensión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/>
                </a:tc>
              </a:tr>
              <a:tr h="914400">
                <a:tc>
                  <a:txBody>
                    <a:bodyPr/>
                    <a:lstStyle/>
                    <a:p>
                      <a:pPr algn="l" rtl="0" fontAlgn="ctr"/>
                      <a:r>
                        <a:rPr lang="es-PY" sz="2000" b="1" u="none" strike="noStrike" dirty="0">
                          <a:effectLst/>
                        </a:rPr>
                        <a:t>Planteos procesales</a:t>
                      </a:r>
                      <a:endParaRPr lang="es-PY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P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1" name="Rectángulo 20"/>
          <p:cNvSpPr/>
          <p:nvPr/>
        </p:nvSpPr>
        <p:spPr>
          <a:xfrm>
            <a:off x="2636308" y="194763"/>
            <a:ext cx="77704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i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DIRECCIÓN GENERAL DE </a:t>
            </a:r>
            <a:r>
              <a:rPr lang="es-MX" sz="2000" b="1" i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JURISDICCIONAL</a:t>
            </a: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000" b="1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Y" sz="2000" i="1" dirty="0"/>
          </a:p>
        </p:txBody>
      </p:sp>
    </p:spTree>
    <p:extLst>
      <p:ext uri="{BB962C8B-B14F-4D97-AF65-F5344CB8AC3E}">
        <p14:creationId xmlns:p14="http://schemas.microsoft.com/office/powerpoint/2010/main" val="5663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26" name="Tabl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31694"/>
              </p:ext>
            </p:extLst>
          </p:nvPr>
        </p:nvGraphicFramePr>
        <p:xfrm>
          <a:off x="757881" y="980299"/>
          <a:ext cx="10865707" cy="5569797"/>
        </p:xfrm>
        <a:graphic>
          <a:graphicData uri="http://schemas.openxmlformats.org/drawingml/2006/table">
            <a:tbl>
              <a:tblPr/>
              <a:tblGrid>
                <a:gridCol w="51323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462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08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2194">
                <a:tc>
                  <a:txBody>
                    <a:bodyPr/>
                    <a:lstStyle/>
                    <a:p>
                      <a:pPr algn="ctr" fontAlgn="b"/>
                      <a:r>
                        <a:rPr lang="es-PY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Juzgados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Realizadas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Suspendidas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697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Garantías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Delitos </a:t>
                      </a:r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Económicos</a:t>
                      </a:r>
                      <a:endParaRPr lang="es-PY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77554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1er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Juzgado </a:t>
                      </a:r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Penal de la Adolescencia 2do turno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PY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91431">
                <a:tc>
                  <a:txBody>
                    <a:bodyPr/>
                    <a:lstStyle/>
                    <a:p>
                      <a:pPr algn="l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DE AUDIENCIAS EN LA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SEMANA  (del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</a:t>
                      </a:r>
                      <a:r>
                        <a:rPr lang="es-PY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Julio)</a:t>
                      </a:r>
                      <a:endParaRPr lang="es-PY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</a:tbl>
          </a:graphicData>
        </a:graphic>
      </p:graphicFrame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1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87383" y="1"/>
            <a:ext cx="11904617" cy="822960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5599" y="76230"/>
            <a:ext cx="1676401" cy="73833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" y="-13685"/>
            <a:ext cx="2246812" cy="82824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10885" y="1091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ángulo 10"/>
          <p:cNvSpPr/>
          <p:nvPr/>
        </p:nvSpPr>
        <p:spPr>
          <a:xfrm>
            <a:off x="10884" y="65210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ángulo 11"/>
          <p:cNvSpPr/>
          <p:nvPr/>
        </p:nvSpPr>
        <p:spPr>
          <a:xfrm>
            <a:off x="10885" y="1325909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ángulo 12"/>
          <p:cNvSpPr/>
          <p:nvPr/>
        </p:nvSpPr>
        <p:spPr>
          <a:xfrm>
            <a:off x="10884" y="1967094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ángulo 13"/>
          <p:cNvSpPr/>
          <p:nvPr/>
        </p:nvSpPr>
        <p:spPr>
          <a:xfrm>
            <a:off x="10884" y="2640903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ángulo 14"/>
          <p:cNvSpPr/>
          <p:nvPr/>
        </p:nvSpPr>
        <p:spPr>
          <a:xfrm>
            <a:off x="10883" y="3282088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10884" y="3955897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ángulo 16"/>
          <p:cNvSpPr/>
          <p:nvPr/>
        </p:nvSpPr>
        <p:spPr>
          <a:xfrm>
            <a:off x="10883" y="4597082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17"/>
          <p:cNvSpPr/>
          <p:nvPr/>
        </p:nvSpPr>
        <p:spPr>
          <a:xfrm>
            <a:off x="10883" y="5233880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ángulo 18"/>
          <p:cNvSpPr/>
          <p:nvPr/>
        </p:nvSpPr>
        <p:spPr>
          <a:xfrm>
            <a:off x="10882" y="5875065"/>
            <a:ext cx="169817" cy="470263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 21"/>
          <p:cNvSpPr/>
          <p:nvPr/>
        </p:nvSpPr>
        <p:spPr>
          <a:xfrm>
            <a:off x="287383" y="6675120"/>
            <a:ext cx="11904617" cy="167696"/>
          </a:xfrm>
          <a:prstGeom prst="rect">
            <a:avLst/>
          </a:prstGeom>
          <a:solidFill>
            <a:srgbClr val="4B69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1 Título"/>
          <p:cNvSpPr txBox="1">
            <a:spLocks/>
          </p:cNvSpPr>
          <p:nvPr/>
        </p:nvSpPr>
        <p:spPr>
          <a:xfrm>
            <a:off x="2453951" y="102633"/>
            <a:ext cx="8052318" cy="6666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Y" sz="34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Audiencias Preliminares por Juzgados</a:t>
            </a:r>
            <a:endParaRPr lang="es-PY" sz="34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882" y="6511863"/>
            <a:ext cx="169817" cy="346137"/>
          </a:xfrm>
          <a:prstGeom prst="rect">
            <a:avLst/>
          </a:prstGeom>
          <a:solidFill>
            <a:srgbClr val="4B697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4" name="3 Gráfico">
            <a:extLst>
              <a:ext uri="{FF2B5EF4-FFF2-40B4-BE49-F238E27FC236}">
                <a16:creationId xmlns="" xmlns:xdr="http://schemas.openxmlformats.org/drawingml/2006/spreadsheetDrawing" xmlns:a16="http://schemas.microsoft.com/office/drawing/2014/main" xmlns:lc="http://schemas.openxmlformats.org/drawingml/2006/lockedCanvas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056692"/>
              </p:ext>
            </p:extLst>
          </p:nvPr>
        </p:nvGraphicFramePr>
        <p:xfrm>
          <a:off x="234040" y="608803"/>
          <a:ext cx="12011301" cy="59030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6478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8455</TotalTime>
  <Words>388</Words>
  <Application>Microsoft Office PowerPoint</Application>
  <PresentationFormat>Panorámica</PresentationFormat>
  <Paragraphs>164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Apple Chancery</vt:lpstr>
      <vt:lpstr>Arial</vt:lpstr>
      <vt:lpstr>Calibri</vt:lpstr>
      <vt:lpstr>Calibri Light</vt:lpstr>
      <vt:lpstr>Tema de Office</vt:lpstr>
      <vt:lpstr>Presentación de PowerPoint</vt:lpstr>
      <vt:lpstr>JUZGADOS PENALES DE GARANTÍAS DE LA CAPITAL</vt:lpstr>
      <vt:lpstr>Seguimiento de Audiencias Programadas   Semana del 8 al 12 de Julio de 2019   Sostenibilidad de la base de datos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David Ortiz Mendez</dc:creator>
  <cp:lastModifiedBy>Orlando Rubens Martinez</cp:lastModifiedBy>
  <cp:revision>500</cp:revision>
  <cp:lastPrinted>2019-06-12T17:00:27Z</cp:lastPrinted>
  <dcterms:created xsi:type="dcterms:W3CDTF">2016-03-12T00:22:24Z</dcterms:created>
  <dcterms:modified xsi:type="dcterms:W3CDTF">2019-07-16T14:34:39Z</dcterms:modified>
</cp:coreProperties>
</file>